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1" r:id="rId16"/>
    <p:sldId id="283" r:id="rId17"/>
    <p:sldId id="284" r:id="rId18"/>
    <p:sldId id="285" r:id="rId19"/>
    <p:sldId id="286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27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65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92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608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197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8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273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6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28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10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57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84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8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2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4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4AE8BDC-F50B-45A5-A62F-99F5C7FDE4B4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7622F9-2D03-4D8B-8475-EC0A02D3E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59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93881"/>
            <a:ext cx="8825658" cy="2677648"/>
          </a:xfrm>
        </p:spPr>
        <p:txBody>
          <a:bodyPr/>
          <a:lstStyle/>
          <a:p>
            <a:r>
              <a:rPr lang="ru-RU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  <a:t>Курсовая работа по дисциплине «Дизайн и юзабилити интерфейсов</a:t>
            </a:r>
            <a:r>
              <a:rPr lang="en-US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  <a:t> </a:t>
            </a:r>
            <a:r>
              <a:rPr lang="ru-RU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  <a:t>пользователей» </a:t>
            </a:r>
            <a:br>
              <a:rPr lang="ru-RU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</a:br>
            <a:r>
              <a:rPr lang="ru-RU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  <a:t>по теме «Разработка пользовательских интерфейсов сайта ветеринарной клиники»</a:t>
            </a:r>
            <a:br>
              <a:rPr lang="ru-RU" altLang="ru-RU" sz="3000" dirty="0">
                <a:solidFill>
                  <a:schemeClr val="bg1"/>
                </a:solidFill>
                <a:latin typeface="Century Gothic (Заголовки)"/>
                <a:cs typeface="Times New Roman" panose="02020603050405020304" charset="0"/>
              </a:rPr>
            </a:br>
            <a:endParaRPr lang="ru-RU" sz="3000" dirty="0">
              <a:solidFill>
                <a:schemeClr val="bg1"/>
              </a:solidFill>
              <a:latin typeface="Century Gothic (Заголовки)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A4FB34-1507-4FC1-8B7D-17CEE180D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Выполнила: Бобр </a:t>
            </a:r>
            <a:r>
              <a:rPr lang="ru-RU" dirty="0" err="1"/>
              <a:t>в.н</a:t>
            </a:r>
            <a:r>
              <a:rPr lang="ru-RU" dirty="0"/>
              <a:t>.</a:t>
            </a:r>
          </a:p>
          <a:p>
            <a:pPr algn="r"/>
            <a:r>
              <a:rPr lang="ru-RU" dirty="0"/>
              <a:t>Руководитель: </a:t>
            </a:r>
            <a:r>
              <a:rPr lang="ru-RU" dirty="0" err="1"/>
              <a:t>щербакова</a:t>
            </a:r>
            <a:r>
              <a:rPr lang="ru-RU" dirty="0"/>
              <a:t> </a:t>
            </a:r>
            <a:r>
              <a:rPr lang="ru-RU" dirty="0" err="1"/>
              <a:t>а.н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63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Информационная структура сайта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590283"/>
            <a:ext cx="8825658" cy="623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Функциональность сайта была сделана исходя из потребностей будущих пользователей.</a:t>
            </a:r>
          </a:p>
        </p:txBody>
      </p:sp>
      <p:pic>
        <p:nvPicPr>
          <p:cNvPr id="6" name="Рисунок 5" descr="C:\Users\vikto\OneDrive\Рабочий стол\Screenshot_11.pngScreenshot_11">
            <a:extLst>
              <a:ext uri="{FF2B5EF4-FFF2-40B4-BE49-F238E27FC236}">
                <a16:creationId xmlns:a16="http://schemas.microsoft.com/office/drawing/2014/main" id="{21FA508B-4014-435A-8FC3-C202E73C6D4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59806" y="2170716"/>
            <a:ext cx="6743009" cy="414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96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887177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Тестирование структурной схемы и ее результат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616242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700" dirty="0">
                <a:solidFill>
                  <a:schemeClr val="bg1"/>
                </a:solidFill>
              </a:rPr>
              <a:t>После того, как разработана и представлена информационная древовидная структура сайта, по навигационному меню пользователям предоставляется возможность в удобном формате найти необходимую информацию. Для того, чтобы убедиться в этом, была проведена проверка соответствия схемы и пользовательских сценариев.</a:t>
            </a:r>
          </a:p>
          <a:p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5B69A-7C83-43C9-937B-2000DAD4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10" y="3483596"/>
            <a:ext cx="3459674" cy="21223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5898AF-CDA4-4EFE-9F82-569A0D4E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86" y="3483596"/>
            <a:ext cx="3464027" cy="21223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C997A-953A-4A1D-9502-E3EA49038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79" y="3483596"/>
            <a:ext cx="3443371" cy="21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Прототипы интерфейса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612105"/>
            <a:ext cx="8825658" cy="11310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500" dirty="0">
                <a:solidFill>
                  <a:schemeClr val="bg1"/>
                </a:solidFill>
              </a:rPr>
              <a:t>Прототипы интерфейса разрабатываются, опираясь на задачи пользователя и сценариев использования. </a:t>
            </a:r>
          </a:p>
          <a:p>
            <a:r>
              <a:rPr lang="ru-RU" sz="1500" dirty="0">
                <a:solidFill>
                  <a:schemeClr val="bg1"/>
                </a:solidFill>
              </a:rPr>
              <a:t>Прототип включает в себя главную страницу, 7 внутренних страниц, а также диалоговое окно на главной странице.</a:t>
            </a:r>
          </a:p>
          <a:p>
            <a:r>
              <a:rPr lang="ru-RU" sz="1500" dirty="0">
                <a:solidFill>
                  <a:schemeClr val="bg1"/>
                </a:solidFill>
              </a:rPr>
              <a:t>Ниже представлены прототипы страниц: О нас, Услуги, Врачи </a:t>
            </a:r>
          </a:p>
        </p:txBody>
      </p:sp>
      <p:pic>
        <p:nvPicPr>
          <p:cNvPr id="6" name="Рисунок 5" descr="C:\Users\vikto\OneDrive\Рабочий стол\курсач\о нас.pngо нас">
            <a:extLst>
              <a:ext uri="{FF2B5EF4-FFF2-40B4-BE49-F238E27FC236}">
                <a16:creationId xmlns:a16="http://schemas.microsoft.com/office/drawing/2014/main" id="{E1B6DFB2-6991-4FE2-856E-6BFC6A6D11E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1120" y="2743200"/>
            <a:ext cx="2534610" cy="3592225"/>
          </a:xfrm>
          <a:prstGeom prst="rect">
            <a:avLst/>
          </a:prstGeom>
        </p:spPr>
      </p:pic>
      <p:pic>
        <p:nvPicPr>
          <p:cNvPr id="7" name="Рисунок 6" descr="C:\Users\vikto\OneDrive\Рабочий стол\курсач\услуги.pngуслуги">
            <a:extLst>
              <a:ext uri="{FF2B5EF4-FFF2-40B4-BE49-F238E27FC236}">
                <a16:creationId xmlns:a16="http://schemas.microsoft.com/office/drawing/2014/main" id="{D1A02E76-4EC0-493D-A4B4-EC0BA6F513A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59172" y="2742810"/>
            <a:ext cx="3560586" cy="3592615"/>
          </a:xfrm>
          <a:prstGeom prst="rect">
            <a:avLst/>
          </a:prstGeom>
        </p:spPr>
      </p:pic>
      <p:pic>
        <p:nvPicPr>
          <p:cNvPr id="8" name="Рисунок 7" descr="C:\Users\vikto\OneDrive\Рабочий стол\курсач\врачи.pngврачи">
            <a:extLst>
              <a:ext uri="{FF2B5EF4-FFF2-40B4-BE49-F238E27FC236}">
                <a16:creationId xmlns:a16="http://schemas.microsoft.com/office/drawing/2014/main" id="{404189D1-3BFF-45FE-A8F1-96E7991B32A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132829" y="2709567"/>
            <a:ext cx="3028051" cy="36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8"/>
            <a:ext cx="6228958" cy="1280716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Главная, страница «запись на прием», выбор врача</a:t>
            </a:r>
            <a:br>
              <a:rPr lang="ru-RU" sz="3000" dirty="0">
                <a:solidFill>
                  <a:schemeClr val="bg1"/>
                </a:solidFill>
              </a:rPr>
            </a:b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2060294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курсач\главная прототип.pngглавная прототип">
            <a:extLst>
              <a:ext uri="{FF2B5EF4-FFF2-40B4-BE49-F238E27FC236}">
                <a16:creationId xmlns:a16="http://schemas.microsoft.com/office/drawing/2014/main" id="{C111B698-876B-4E5B-A4E8-70C95720FEF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00709" y="603179"/>
            <a:ext cx="2596700" cy="5651641"/>
          </a:xfrm>
          <a:prstGeom prst="rect">
            <a:avLst/>
          </a:prstGeom>
        </p:spPr>
      </p:pic>
      <p:pic>
        <p:nvPicPr>
          <p:cNvPr id="9" name="Рисунок 8" descr="C:\Users\vikto\OneDrive\Рабочий стол\курсач\запись 1.pngзапись 1">
            <a:extLst>
              <a:ext uri="{FF2B5EF4-FFF2-40B4-BE49-F238E27FC236}">
                <a16:creationId xmlns:a16="http://schemas.microsoft.com/office/drawing/2014/main" id="{618FE2F3-19E5-4F66-BD58-05A4324D241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94591" y="1610078"/>
            <a:ext cx="4480328" cy="45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9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849027"/>
            <a:ext cx="8825658" cy="84087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Страница «запись на прием», выбор услуги, даты и времени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курсач\запись 2.pngзапись 2">
            <a:extLst>
              <a:ext uri="{FF2B5EF4-FFF2-40B4-BE49-F238E27FC236}">
                <a16:creationId xmlns:a16="http://schemas.microsoft.com/office/drawing/2014/main" id="{6B092B33-596E-47BF-88AA-03618852DA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1990" y="2169950"/>
            <a:ext cx="3349701" cy="3398769"/>
          </a:xfrm>
          <a:prstGeom prst="rect">
            <a:avLst/>
          </a:prstGeom>
        </p:spPr>
      </p:pic>
      <p:pic>
        <p:nvPicPr>
          <p:cNvPr id="6" name="Рисунок 5" descr="C:\Users\vikto\OneDrive\Рабочий стол\курсач\запись 3.pngзапись 3">
            <a:extLst>
              <a:ext uri="{FF2B5EF4-FFF2-40B4-BE49-F238E27FC236}">
                <a16:creationId xmlns:a16="http://schemas.microsoft.com/office/drawing/2014/main" id="{65D26440-D090-4547-9F52-7BC9C0AAD9E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62023" y="2166722"/>
            <a:ext cx="3353213" cy="3401997"/>
          </a:xfrm>
          <a:prstGeom prst="rect">
            <a:avLst/>
          </a:prstGeom>
        </p:spPr>
      </p:pic>
      <p:pic>
        <p:nvPicPr>
          <p:cNvPr id="7" name="Рисунок 6" descr="C:\Users\vikto\OneDrive\Рабочий стол\курсач\время.pngвремя">
            <a:extLst>
              <a:ext uri="{FF2B5EF4-FFF2-40B4-BE49-F238E27FC236}">
                <a16:creationId xmlns:a16="http://schemas.microsoft.com/office/drawing/2014/main" id="{0EF47B6A-CC20-438E-9D6D-406D7A32AA3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095568" y="2166721"/>
            <a:ext cx="3352993" cy="34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6"/>
            <a:ext cx="6287770" cy="143118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Диалоговое окно онлайн – консультации и как оно выглядит на главной странице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3E2879-D4FD-404F-A92F-2695EA28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32" y="2681929"/>
            <a:ext cx="2929129" cy="3396495"/>
          </a:xfrm>
          <a:prstGeom prst="rect">
            <a:avLst/>
          </a:prstGeom>
        </p:spPr>
      </p:pic>
      <p:pic>
        <p:nvPicPr>
          <p:cNvPr id="6" name="Рисунок 5" descr="C:\Users\vikto\OneDrive\Рабочий стол\курсач\главная + диалоговое окно.pngглавная + диалоговое окно">
            <a:extLst>
              <a:ext uri="{FF2B5EF4-FFF2-40B4-BE49-F238E27FC236}">
                <a16:creationId xmlns:a16="http://schemas.microsoft.com/office/drawing/2014/main" id="{25A7D764-D9CF-48FD-A939-226FAAA5C3A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19785" y="779577"/>
            <a:ext cx="2452280" cy="53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1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Тестирование прототипов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6" y="1466316"/>
            <a:ext cx="9656003" cy="30362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700" dirty="0">
                <a:solidFill>
                  <a:schemeClr val="bg1"/>
                </a:solidFill>
              </a:rPr>
              <a:t>С помощью тестовых заданий необходимо провести повторную проверку сформированных прототипов, протестируем переходы между страницами, а также последовательность действий пользователей в их сценариях. </a:t>
            </a:r>
          </a:p>
          <a:p>
            <a:endParaRPr lang="ru-RU" sz="1700" dirty="0">
              <a:solidFill>
                <a:schemeClr val="bg1"/>
              </a:solidFill>
            </a:endParaRPr>
          </a:p>
          <a:p>
            <a:r>
              <a:rPr lang="ru-RU" sz="1700" dirty="0">
                <a:solidFill>
                  <a:schemeClr val="bg1"/>
                </a:solidFill>
              </a:rPr>
              <a:t>Задачи тестирования:</a:t>
            </a:r>
          </a:p>
          <a:p>
            <a:pPr marL="342900" indent="-342900">
              <a:buAutoNum type="arabicPeriod"/>
            </a:pPr>
            <a:r>
              <a:rPr lang="ru-RU" sz="1700" dirty="0">
                <a:solidFill>
                  <a:schemeClr val="bg1"/>
                </a:solidFill>
              </a:rPr>
              <a:t>Главная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Врачи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Запись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Выбор услуги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Выбор даты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ru-RU" sz="1700" dirty="0">
                <a:solidFill>
                  <a:schemeClr val="bg1"/>
                </a:solidFill>
              </a:rPr>
              <a:t> Выбор времени</a:t>
            </a:r>
          </a:p>
          <a:p>
            <a:pPr marL="342900" indent="-342900">
              <a:buAutoNum type="arabicPeriod" startAt="2"/>
            </a:pPr>
            <a:r>
              <a:rPr lang="ru-RU" sz="1700" dirty="0">
                <a:solidFill>
                  <a:schemeClr val="bg1"/>
                </a:solidFill>
              </a:rPr>
              <a:t>Главная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ru-RU" sz="1700" dirty="0">
                <a:solidFill>
                  <a:schemeClr val="bg1"/>
                </a:solidFill>
              </a:rPr>
              <a:t> Онлайн – консультация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ru-RU" sz="1700" dirty="0">
                <a:solidFill>
                  <a:schemeClr val="bg1"/>
                </a:solidFill>
              </a:rPr>
              <a:t> Врачи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Запись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Выбор услуги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 Выбор даты </a:t>
            </a:r>
            <a:r>
              <a:rPr lang="ru-BY" sz="1700" dirty="0">
                <a:solidFill>
                  <a:schemeClr val="bg1"/>
                </a:solidFill>
              </a:rPr>
              <a:t>→</a:t>
            </a:r>
            <a:r>
              <a:rPr lang="ru-RU" sz="1700" dirty="0">
                <a:solidFill>
                  <a:schemeClr val="bg1"/>
                </a:solidFill>
              </a:rPr>
              <a:t> Выбор времени</a:t>
            </a:r>
          </a:p>
          <a:p>
            <a:r>
              <a:rPr lang="ru-RU" sz="1700" dirty="0">
                <a:solidFill>
                  <a:schemeClr val="bg1"/>
                </a:solidFill>
              </a:rPr>
              <a:t>3.    Главная → Форма для отзывов </a:t>
            </a:r>
          </a:p>
        </p:txBody>
      </p:sp>
    </p:spTree>
    <p:extLst>
      <p:ext uri="{BB962C8B-B14F-4D97-AF65-F5344CB8AC3E}">
        <p14:creationId xmlns:p14="http://schemas.microsoft.com/office/powerpoint/2010/main" val="3660085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Результат и доработка по замечаниям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694600"/>
            <a:ext cx="8825658" cy="816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500" dirty="0">
                <a:solidFill>
                  <a:schemeClr val="bg1"/>
                </a:solidFill>
              </a:rPr>
              <a:t>В процессе выполнения тестирования были обнаружены три замечания при первоначальном проектировании. Интерфейс был усовершенствован, что позволит улучшить качество взаимодействия пользователя проектом.</a:t>
            </a:r>
          </a:p>
        </p:txBody>
      </p:sp>
      <p:pic>
        <p:nvPicPr>
          <p:cNvPr id="5" name="Рисунок 4" descr="C:\Users\vikto\OneDrive\Рабочий стол\Screenshot_1.pngScreenshot_1">
            <a:extLst>
              <a:ext uri="{FF2B5EF4-FFF2-40B4-BE49-F238E27FC236}">
                <a16:creationId xmlns:a16="http://schemas.microsoft.com/office/drawing/2014/main" id="{E9A3CCBA-776A-43BA-ABEF-4A129C825EC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56391" y="3124938"/>
            <a:ext cx="3826738" cy="2462215"/>
          </a:xfrm>
          <a:prstGeom prst="rect">
            <a:avLst/>
          </a:prstGeom>
        </p:spPr>
      </p:pic>
      <p:pic>
        <p:nvPicPr>
          <p:cNvPr id="6" name="Рисунок 5" descr="C:\Users\vikto\OneDrive\Рабочий стол\1.png1">
            <a:extLst>
              <a:ext uri="{FF2B5EF4-FFF2-40B4-BE49-F238E27FC236}">
                <a16:creationId xmlns:a16="http://schemas.microsoft.com/office/drawing/2014/main" id="{17B5B6CD-55DC-4FD3-BAB3-9D37F56053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58556" y="2727701"/>
            <a:ext cx="3557585" cy="3265625"/>
          </a:xfrm>
          <a:prstGeom prst="rect">
            <a:avLst/>
          </a:prstGeom>
        </p:spPr>
      </p:pic>
      <p:pic>
        <p:nvPicPr>
          <p:cNvPr id="8" name="Рисунок 7" descr="C:\Users\vikto\OneDrive\Рабочий стол\время.pngвремя">
            <a:extLst>
              <a:ext uri="{FF2B5EF4-FFF2-40B4-BE49-F238E27FC236}">
                <a16:creationId xmlns:a16="http://schemas.microsoft.com/office/drawing/2014/main" id="{874E5A8F-BA48-4AB4-A07B-5AEC72A3F6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4525" y="2974465"/>
            <a:ext cx="3374154" cy="26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4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Разработка дизайна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444182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700" dirty="0">
                <a:solidFill>
                  <a:schemeClr val="bg1"/>
                </a:solidFill>
              </a:rPr>
              <a:t>На данном этапе создания интерфейса необходимо разработать логотип ветеринарной клиники «</a:t>
            </a:r>
            <a:r>
              <a:rPr lang="en-US" sz="1700" dirty="0" err="1">
                <a:solidFill>
                  <a:schemeClr val="bg1"/>
                </a:solidFill>
              </a:rPr>
              <a:t>PetLife</a:t>
            </a:r>
            <a:r>
              <a:rPr lang="ru-RU" sz="1700" dirty="0">
                <a:solidFill>
                  <a:schemeClr val="bg1"/>
                </a:solidFill>
              </a:rPr>
              <a:t>». </a:t>
            </a:r>
          </a:p>
          <a:p>
            <a:r>
              <a:rPr lang="ru-RU" sz="1700" dirty="0">
                <a:solidFill>
                  <a:schemeClr val="bg1"/>
                </a:solidFill>
              </a:rPr>
              <a:t>Логотип должен привлекать внимания посетителей, быть запоминающимся, для того чтобы у пользователей этот сайт ассоциировался с данным логотипом и для того чтобы пользователь, посмотрев на этот логотип, понимал, что он принадлежит ветеринарной клинике.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2908E3-2B09-4911-973B-381A9B67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69" y="3307706"/>
            <a:ext cx="3579411" cy="28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Цветовая схема и шрифт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8F654D-A9F1-410E-8201-5274B901D818}"/>
              </a:ext>
            </a:extLst>
          </p:cNvPr>
          <p:cNvSpPr/>
          <p:nvPr/>
        </p:nvSpPr>
        <p:spPr>
          <a:xfrm>
            <a:off x="946407" y="1503405"/>
            <a:ext cx="529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Основной шрифт логотипа - </a:t>
            </a:r>
            <a:r>
              <a:rPr lang="ru-RU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Cambria</a:t>
            </a:r>
            <a:r>
              <a:rPr lang="ru-RU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Math</a:t>
            </a:r>
            <a:r>
              <a:rPr lang="ru-RU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,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 descr="C:\Users\vikto\OneDrive\Рабочий стол\Screenshot_5.pngScreenshot_5">
            <a:extLst>
              <a:ext uri="{FF2B5EF4-FFF2-40B4-BE49-F238E27FC236}">
                <a16:creationId xmlns:a16="http://schemas.microsoft.com/office/drawing/2014/main" id="{61771F45-78DC-4649-9474-1C420DD4168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3505" y="1973179"/>
            <a:ext cx="5249545" cy="132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D1E871F-1BFF-4B5E-8132-EA4FCC7C88BF}"/>
              </a:ext>
            </a:extLst>
          </p:cNvPr>
          <p:cNvSpPr/>
          <p:nvPr/>
        </p:nvSpPr>
        <p:spPr>
          <a:xfrm>
            <a:off x="848810" y="339696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23850" algn="just">
              <a:spcAft>
                <a:spcPts val="0"/>
              </a:spcAft>
              <a:tabLst>
                <a:tab pos="629920" algn="l"/>
              </a:tabLst>
            </a:pPr>
            <a:r>
              <a:rPr lang="ru-RU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В качестве основного цветов выбран коричневый и его оттенки. (#CA865D и #E8D8D5) – управляющие блоки; черный (#000000) – заголовки и основной текст; (#E8D8D5) - «подвал», белый (#</a:t>
            </a:r>
            <a:r>
              <a:rPr lang="en-US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FFFFFF</a:t>
            </a:r>
            <a:r>
              <a:rPr lang="ru-RU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) – фон; белый (#FFFFFF) – текст кнопок меню; белый (#</a:t>
            </a:r>
            <a:r>
              <a:rPr lang="en-US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FFFFFF</a:t>
            </a:r>
            <a:r>
              <a:rPr lang="ru-RU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) – текст контента; Темно-коричневый (#</a:t>
            </a:r>
            <a:r>
              <a:rPr lang="en-US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ru-RU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r>
              <a:rPr lang="en-US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A50</a:t>
            </a:r>
            <a:r>
              <a:rPr lang="ru-RU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  <a:cs typeface="Times New Roman" panose="02020603050405020304" pitchFamily="18" charset="0"/>
              </a:rPr>
              <a:t>) – кнопки.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FE334E-62AA-4BCB-B8C4-6679B2A2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07" y="3551120"/>
            <a:ext cx="4494836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2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Предметная область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73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Объектом разработки является интерфейс сайта ветеринарной клиники «</a:t>
            </a:r>
            <a:r>
              <a:rPr lang="en-US" sz="2000" dirty="0" err="1">
                <a:solidFill>
                  <a:schemeClr val="bg1"/>
                </a:solidFill>
              </a:rPr>
              <a:t>PetLife</a:t>
            </a:r>
            <a:r>
              <a:rPr lang="ru-RU" sz="2000" dirty="0">
                <a:solidFill>
                  <a:schemeClr val="bg1"/>
                </a:solidFill>
              </a:rPr>
              <a:t>». «</a:t>
            </a:r>
            <a:r>
              <a:rPr lang="en-US" sz="2000" dirty="0" err="1">
                <a:solidFill>
                  <a:schemeClr val="bg1"/>
                </a:solidFill>
              </a:rPr>
              <a:t>PetLife</a:t>
            </a:r>
            <a:r>
              <a:rPr lang="ru-RU" sz="2000" dirty="0">
                <a:solidFill>
                  <a:schemeClr val="bg1"/>
                </a:solidFill>
              </a:rPr>
              <a:t>» – это ресурс, представляющий из себя сайт ветеринарной клиники, где пользователь может ознакомиться с услугами, которые предоставляет данная клиника, врачами, а также записаться на прием.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855718-920C-4751-8095-FEEA6C9C5856}"/>
              </a:ext>
            </a:extLst>
          </p:cNvPr>
          <p:cNvSpPr/>
          <p:nvPr/>
        </p:nvSpPr>
        <p:spPr>
          <a:xfrm>
            <a:off x="946407" y="3963544"/>
            <a:ext cx="85344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 (Заголовки)"/>
                <a:ea typeface="Calibri" panose="020F0502020204030204" pitchFamily="34" charset="0"/>
              </a:rPr>
              <a:t>Достаточно иметь любой гаджет с доступом в интернет, чтобы записать своего питомца к лучшему врачу вашего города, а также узнать полезную информацию об услугах, которые предоставляет данная клиника. Благодаря интернету можно просмотреть все клиники вашего города, выбрать подходящую для вас стоимость, врача и услугу. </a:t>
            </a:r>
            <a:endParaRPr lang="ru-RU" sz="2000" dirty="0">
              <a:solidFill>
                <a:schemeClr val="bg1"/>
              </a:solidFill>
              <a:latin typeface="Century Gothic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341658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Дизайн страниц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526870"/>
            <a:ext cx="8825658" cy="469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Главная и О нас</a:t>
            </a:r>
          </a:p>
        </p:txBody>
      </p:sp>
      <p:pic>
        <p:nvPicPr>
          <p:cNvPr id="5" name="Рисунок 4" descr="C:\Users\vikto\OneDrive\Рабочий стол\главная.pngглавная">
            <a:extLst>
              <a:ext uri="{FF2B5EF4-FFF2-40B4-BE49-F238E27FC236}">
                <a16:creationId xmlns:a16="http://schemas.microsoft.com/office/drawing/2014/main" id="{F27BFEFC-1059-4C99-B24F-166872A601F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998825" y="719023"/>
            <a:ext cx="3118485" cy="5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vikto\OneDrive\Рабочий стол\курсач\сайт\о нас.pngо нас">
            <a:extLst>
              <a:ext uri="{FF2B5EF4-FFF2-40B4-BE49-F238E27FC236}">
                <a16:creationId xmlns:a16="http://schemas.microsoft.com/office/drawing/2014/main" id="{CA597FBB-75F6-494C-9FDC-29966F2EFD1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65992" y="2218713"/>
            <a:ext cx="3690251" cy="3782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96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Услуги и Врачи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курсач\сайт\Услуги.pngУслуги">
            <a:extLst>
              <a:ext uri="{FF2B5EF4-FFF2-40B4-BE49-F238E27FC236}">
                <a16:creationId xmlns:a16="http://schemas.microsoft.com/office/drawing/2014/main" id="{1B6BB85E-36B4-4810-ACE1-FEBE45FDCF7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46407" y="1556363"/>
            <a:ext cx="4963015" cy="45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vikto\OneDrive\Рабочий стол\курсач\сайт\врачи.pngврачи">
            <a:extLst>
              <a:ext uri="{FF2B5EF4-FFF2-40B4-BE49-F238E27FC236}">
                <a16:creationId xmlns:a16="http://schemas.microsoft.com/office/drawing/2014/main" id="{71AD7FDF-DE85-4EB1-8BDB-9B0BE6429AD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80291" y="1556363"/>
            <a:ext cx="3975735" cy="4497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5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182" y="779577"/>
            <a:ext cx="9706034" cy="898752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Онлайн помощник и страница с выбором услуги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Screenshot_6.pngScreenshot_6">
            <a:extLst>
              <a:ext uri="{FF2B5EF4-FFF2-40B4-BE49-F238E27FC236}">
                <a16:creationId xmlns:a16="http://schemas.microsoft.com/office/drawing/2014/main" id="{936A31DC-B0AF-41C5-B7BD-F86D038FBB5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60516" y="2338501"/>
            <a:ext cx="1881548" cy="18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vikto\OneDrive\Рабочий стол\Screenshot_7.pngScreenshot_7">
            <a:extLst>
              <a:ext uri="{FF2B5EF4-FFF2-40B4-BE49-F238E27FC236}">
                <a16:creationId xmlns:a16="http://schemas.microsoft.com/office/drawing/2014/main" id="{5E7C53BC-181C-44BD-B8A8-E3C57873AE3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01549" y="1577820"/>
            <a:ext cx="3586100" cy="425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vikto\OneDrive\Рабочий стол\курсач\сайт\запись на прием услуга.pngзапись на прием услуга">
            <a:extLst>
              <a:ext uri="{FF2B5EF4-FFF2-40B4-BE49-F238E27FC236}">
                <a16:creationId xmlns:a16="http://schemas.microsoft.com/office/drawing/2014/main" id="{5EE71EE6-1022-4F19-B830-C5AB4498338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87482" y="1585007"/>
            <a:ext cx="4731732" cy="424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538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9262464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Страницы с выбором даты и времени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курсач\сайт\дата.pngдата">
            <a:extLst>
              <a:ext uri="{FF2B5EF4-FFF2-40B4-BE49-F238E27FC236}">
                <a16:creationId xmlns:a16="http://schemas.microsoft.com/office/drawing/2014/main" id="{16BD8ECA-7CBC-4F44-8434-55A11CCB3DF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97294" y="1799558"/>
            <a:ext cx="4280345" cy="364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vikto\OneDrive\Рабочий стол\курсач\сайт\время.pngвремя">
            <a:extLst>
              <a:ext uri="{FF2B5EF4-FFF2-40B4-BE49-F238E27FC236}">
                <a16:creationId xmlns:a16="http://schemas.microsoft.com/office/drawing/2014/main" id="{9C73EEDA-AB7D-4B5D-BD99-A2328C74286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54661" y="1799557"/>
            <a:ext cx="4621172" cy="364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05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6" y="779577"/>
            <a:ext cx="9111993" cy="968200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Страницы с выбором врача и окончательным уточнением данный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C:\Users\vikto\OneDrive\Рабочий стол\окончательное окно записи.pngокончательное окно записи">
            <a:extLst>
              <a:ext uri="{FF2B5EF4-FFF2-40B4-BE49-F238E27FC236}">
                <a16:creationId xmlns:a16="http://schemas.microsoft.com/office/drawing/2014/main" id="{4D92A108-3E4B-4DCB-AC0F-4E9652B83A5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85369" y="1973179"/>
            <a:ext cx="4338726" cy="398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vikto\OneDrive\Рабочий стол\запись на прием врач.pngзапись на прием врач">
            <a:extLst>
              <a:ext uri="{FF2B5EF4-FFF2-40B4-BE49-F238E27FC236}">
                <a16:creationId xmlns:a16="http://schemas.microsoft.com/office/drawing/2014/main" id="{88D161EE-FC3A-4202-B3DF-847EBDD0702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92493" y="1973179"/>
            <a:ext cx="4338726" cy="4010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54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Тестирование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34553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Тестирование проводилось двумя способами: пользовательское и экспертное тестирования.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Пользовательское представляет из себя: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тестовые задания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ru-RU" sz="2000" dirty="0">
                <a:solidFill>
                  <a:schemeClr val="bg1"/>
                </a:solidFill>
              </a:rPr>
              <a:t>сценарии;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анкетирование по словам;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формальное анкетирование.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Экспертная оценка: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анализ информационной структуры.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анализ интерфейса и его отдельных элементов;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анализ функционального соответствия.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8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Результаты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8"/>
            <a:ext cx="8825658" cy="2332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700" dirty="0">
                <a:solidFill>
                  <a:schemeClr val="bg1"/>
                </a:solidFill>
              </a:rPr>
              <a:t>По результатам экспертного тестирования, большое количество положительных оценок показало, что респонденты довольны интерфейсом данного сайта, а так же его функционалом. Небольших замечаний также выявлено не было. </a:t>
            </a:r>
          </a:p>
          <a:p>
            <a:r>
              <a:rPr lang="ru-RU" sz="1700" dirty="0">
                <a:solidFill>
                  <a:schemeClr val="bg1"/>
                </a:solidFill>
              </a:rPr>
              <a:t>По результатам пользовательского тестирования не было найдено проблем, связанных с интерфейсом. Пользователи легко находили всю необходимую информацию, и легко выполняли предоставленные им задания. Тестирование показало, что в ходе выполнения заданий основной вкладки выявлено не было. Респонденты с одинаковой частотой использовали все вкладки сайта.</a:t>
            </a:r>
          </a:p>
        </p:txBody>
      </p:sp>
    </p:spTree>
    <p:extLst>
      <p:ext uri="{BB962C8B-B14F-4D97-AF65-F5344CB8AC3E}">
        <p14:creationId xmlns:p14="http://schemas.microsoft.com/office/powerpoint/2010/main" val="1602988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7"/>
            <a:ext cx="8825658" cy="355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500" dirty="0">
                <a:solidFill>
                  <a:schemeClr val="bg1"/>
                </a:solidFill>
              </a:rPr>
              <a:t>Во время проектирования интерфейса сайта «</a:t>
            </a:r>
            <a:r>
              <a:rPr lang="en-US" sz="1500" dirty="0" err="1">
                <a:solidFill>
                  <a:schemeClr val="bg1"/>
                </a:solidFill>
              </a:rPr>
              <a:t>PetLife</a:t>
            </a:r>
            <a:r>
              <a:rPr lang="ru-RU" sz="1500" dirty="0">
                <a:solidFill>
                  <a:schemeClr val="bg1"/>
                </a:solidFill>
              </a:rPr>
              <a:t>» были изучены основные алгоритмы по созданию интерфейса. Удалось ознакомиться с программами </a:t>
            </a:r>
            <a:r>
              <a:rPr lang="en-US" sz="1500" dirty="0" err="1">
                <a:solidFill>
                  <a:schemeClr val="bg1"/>
                </a:solidFill>
              </a:rPr>
              <a:t>Figma</a:t>
            </a:r>
            <a:r>
              <a:rPr lang="ru-RU" sz="1500" dirty="0">
                <a:solidFill>
                  <a:schemeClr val="bg1"/>
                </a:solidFill>
              </a:rPr>
              <a:t>, </a:t>
            </a:r>
            <a:r>
              <a:rPr lang="en-US" sz="1500" dirty="0">
                <a:solidFill>
                  <a:schemeClr val="bg1"/>
                </a:solidFill>
              </a:rPr>
              <a:t>Corel Draw</a:t>
            </a:r>
            <a:r>
              <a:rPr lang="ru-RU" sz="1500" dirty="0">
                <a:solidFill>
                  <a:schemeClr val="bg1"/>
                </a:solidFill>
              </a:rPr>
              <a:t>, а так же </a:t>
            </a:r>
            <a:r>
              <a:rPr lang="en-US" sz="1500" dirty="0">
                <a:solidFill>
                  <a:schemeClr val="bg1"/>
                </a:solidFill>
              </a:rPr>
              <a:t>Adobe Photoshop</a:t>
            </a:r>
            <a:r>
              <a:rPr lang="ru-RU" sz="1500" dirty="0">
                <a:solidFill>
                  <a:schemeClr val="bg1"/>
                </a:solidFill>
              </a:rPr>
              <a:t>. Были изучены все этапы проектирования интерфейсов. Стало известно о влиянии дизайна, интерфейса и цвета на психику пользователей, данные знания будут использоваться в дальнейших проектах. </a:t>
            </a:r>
          </a:p>
          <a:p>
            <a:r>
              <a:rPr lang="ru-RU" sz="1500" dirty="0">
                <a:solidFill>
                  <a:schemeClr val="bg1"/>
                </a:solidFill>
              </a:rPr>
              <a:t> </a:t>
            </a:r>
          </a:p>
          <a:p>
            <a:r>
              <a:rPr lang="ru-RU" sz="1500" dirty="0">
                <a:solidFill>
                  <a:schemeClr val="bg1"/>
                </a:solidFill>
              </a:rPr>
              <a:t>В итоге была выявлена предметная область, цели, задачи этого проекта, целевая аудитория, список потребностей и возможностей пользователей, также был сделан обзор аналогов.  После чего был разработан статический, а после и динамический прототип. Затем он был протестирован и исправлен в некоторых местах. Был разработан логотип и стилистика сайта, определенна цветовая гамма и выбран шрифт. Была создана сетка. После этого был создан дизайн всех страниц сайта ветеринарной клики. Завершающим этапом курсового проекта было юзабилити-тестирование.  В ходе которого были получены оценки от респондентов, которые проходили данное тестирование. </a:t>
            </a:r>
          </a:p>
        </p:txBody>
      </p:sp>
    </p:spTree>
    <p:extLst>
      <p:ext uri="{BB962C8B-B14F-4D97-AF65-F5344CB8AC3E}">
        <p14:creationId xmlns:p14="http://schemas.microsoft.com/office/powerpoint/2010/main" val="405370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Обзоры аналогов и сделанные выводы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796715"/>
            <a:ext cx="8825658" cy="1267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Для построения прототипов был проведен обзор 3-х аналогов сайта. Были рассмотрены плюсы и минусы каждого из них, рассмотрены дизайн и функциональные структуры сайтов.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0BA10F8-62FC-428E-9236-A645EDF68324}"/>
              </a:ext>
            </a:extLst>
          </p:cNvPr>
          <p:cNvSpPr txBox="1">
            <a:spLocks/>
          </p:cNvSpPr>
          <p:nvPr/>
        </p:nvSpPr>
        <p:spPr bwMode="gray">
          <a:xfrm>
            <a:off x="986513" y="3172328"/>
            <a:ext cx="8825658" cy="8943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После обзора аналогов, были учтены все плюсы и минусы данных сайтов и разработан прототип сайта.</a:t>
            </a:r>
          </a:p>
        </p:txBody>
      </p:sp>
    </p:spTree>
    <p:extLst>
      <p:ext uri="{BB962C8B-B14F-4D97-AF65-F5344CB8AC3E}">
        <p14:creationId xmlns:p14="http://schemas.microsoft.com/office/powerpoint/2010/main" val="3371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</a:rPr>
              <a:t>Главная страница сайта «</a:t>
            </a:r>
            <a:r>
              <a:rPr lang="en-US" sz="2000" dirty="0" err="1">
                <a:solidFill>
                  <a:schemeClr val="bg1"/>
                </a:solidFill>
              </a:rPr>
              <a:t>vetmed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by</a:t>
            </a:r>
            <a:r>
              <a:rPr lang="ru-RU" sz="2000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2A722-8054-4EEB-A8BE-75F08B6781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07" y="1622849"/>
            <a:ext cx="9307185" cy="43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FC5B60B-16B2-4AF4-B554-389C6FBB471E}"/>
              </a:ext>
            </a:extLst>
          </p:cNvPr>
          <p:cNvSpPr txBox="1">
            <a:spLocks/>
          </p:cNvSpPr>
          <p:nvPr/>
        </p:nvSpPr>
        <p:spPr bwMode="gray">
          <a:xfrm>
            <a:off x="946407" y="359441"/>
            <a:ext cx="8825658" cy="686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bg1"/>
                </a:solidFill>
              </a:rPr>
              <a:t>Обзор аналогов</a:t>
            </a:r>
          </a:p>
        </p:txBody>
      </p:sp>
    </p:spTree>
    <p:extLst>
      <p:ext uri="{BB962C8B-B14F-4D97-AF65-F5344CB8AC3E}">
        <p14:creationId xmlns:p14="http://schemas.microsoft.com/office/powerpoint/2010/main" val="347989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Главная страница сайта «</a:t>
            </a:r>
            <a:r>
              <a:rPr lang="en-US" sz="3000" dirty="0">
                <a:solidFill>
                  <a:schemeClr val="bg1"/>
                </a:solidFill>
              </a:rPr>
              <a:t>green-vet-line.by</a:t>
            </a:r>
            <a:r>
              <a:rPr lang="ru-RU" sz="3000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5DDE6E-F2FD-40BF-885E-F6DFA705D7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26" y="1554459"/>
            <a:ext cx="9485948" cy="4462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19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Главная страница сайта «</a:t>
            </a:r>
            <a:r>
              <a:rPr lang="en-US" sz="3000" dirty="0" err="1">
                <a:solidFill>
                  <a:schemeClr val="bg1"/>
                </a:solidFill>
              </a:rPr>
              <a:t>zoohelp</a:t>
            </a:r>
            <a:r>
              <a:rPr lang="ru-RU" sz="3000" dirty="0">
                <a:solidFill>
                  <a:schemeClr val="bg1"/>
                </a:solidFill>
              </a:rPr>
              <a:t>.</a:t>
            </a:r>
            <a:r>
              <a:rPr lang="en-US" sz="3000" dirty="0">
                <a:solidFill>
                  <a:schemeClr val="bg1"/>
                </a:solidFill>
              </a:rPr>
              <a:t>by</a:t>
            </a:r>
            <a:r>
              <a:rPr lang="ru-RU" sz="3000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C9BA0-2A3C-44E7-AE24-3FC67C5D43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22" y="1570121"/>
            <a:ext cx="9650755" cy="4508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08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Цели и задачи 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354238"/>
            <a:ext cx="8825658" cy="4158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dirty="0">
                <a:solidFill>
                  <a:schemeClr val="bg1"/>
                </a:solidFill>
              </a:rPr>
              <a:t>Необходимо спроектировать сайт ветеринарной клиники, на котором пользователи могли бы записать своего питомца на прием к врачу, узнать отзывы от других пользователей, ознакомиться с услугами и лечащими врачами, а также получить онлайн-помощь от врача-специалиста.</a:t>
            </a:r>
          </a:p>
          <a:p>
            <a:r>
              <a:rPr lang="ru-RU" sz="1800" dirty="0">
                <a:solidFill>
                  <a:schemeClr val="bg1"/>
                </a:solidFill>
              </a:rPr>
              <a:t>Задачи проекта: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1. Создание удобного интерфейса для пользователя.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2. Обзор аналогов, разработка прототипов и их тестирование в  соответствии со сценариями пользователей.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3. Разработка дизайна: подбор цветовой схемы, шрифта.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4. Ознакомить аудиторию с услугами и врачами, которые предоставляет данная клиника.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5. Организовать удобную систему обратной связи.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</a:rPr>
              <a:t>6. Предоставлять к просмотру оценки пользователей.</a:t>
            </a:r>
          </a:p>
          <a:p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686739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Целевая аудитория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1812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Для того, чтобы понять, как должен выглядеть сайт ветеринарной клиники и сделать его удобным для всех пользователей, нужно понять, на какую целевую аудиторию будет рассчитан данный веб-сайт.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Основной целевой аудиторией сайта ветеринарной клиники могут быть любые пользователи в возрасте от 14 до 40+ лет. </a:t>
            </a:r>
          </a:p>
        </p:txBody>
      </p:sp>
    </p:spTree>
    <p:extLst>
      <p:ext uri="{BB962C8B-B14F-4D97-AF65-F5344CB8AC3E}">
        <p14:creationId xmlns:p14="http://schemas.microsoft.com/office/powerpoint/2010/main" val="332531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80148-B2A4-4BE9-AD37-D7F37873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407" y="779577"/>
            <a:ext cx="8825658" cy="991350"/>
          </a:xfrm>
        </p:spPr>
        <p:txBody>
          <a:bodyPr/>
          <a:lstStyle/>
          <a:p>
            <a:r>
              <a:rPr lang="ru-RU" sz="3000" dirty="0">
                <a:solidFill>
                  <a:schemeClr val="bg1"/>
                </a:solidFill>
              </a:rPr>
              <a:t>Потребности пользователей и возможности, которые были предусмотрены в проекте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F1BE67-775F-44CC-B4C9-8D4202D58862}"/>
              </a:ext>
            </a:extLst>
          </p:cNvPr>
          <p:cNvSpPr txBox="1">
            <a:spLocks/>
          </p:cNvSpPr>
          <p:nvPr/>
        </p:nvSpPr>
        <p:spPr bwMode="gray">
          <a:xfrm>
            <a:off x="946407" y="1973179"/>
            <a:ext cx="8825658" cy="3594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700" dirty="0">
                <a:solidFill>
                  <a:schemeClr val="bg1"/>
                </a:solidFill>
              </a:rPr>
              <a:t>Качественный и удобный интерфейс можно разработать только при учете потребностей пользователей. </a:t>
            </a:r>
          </a:p>
          <a:p>
            <a:r>
              <a:rPr lang="ru-RU" sz="1700" dirty="0">
                <a:solidFill>
                  <a:schemeClr val="bg1"/>
                </a:solidFill>
              </a:rPr>
              <a:t>В случае сайта ветеринарной клиники потребности пользователей представляют собой: 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1. Запись питомца к врачу.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2. Выбор лучшего врача для своего питомца.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3. Просмотр оказываемых услуг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  <a:endParaRPr lang="ru-RU" sz="1700" dirty="0">
              <a:solidFill>
                <a:schemeClr val="bg1"/>
              </a:solidFill>
            </a:endParaRP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4. Онлайн консультация с врачом прямо на сайте.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5. Просмотр отзывов и оценок других пользователей.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6. Возможность оставлять свои отзывы.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7. Возможность обратной связи с помощью мобильных телефонов.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8. Возможность узнать цены на предоставляемые услуги.</a:t>
            </a:r>
          </a:p>
          <a:p>
            <a:pPr lvl="0"/>
            <a:r>
              <a:rPr lang="ru-RU" sz="1700" dirty="0">
                <a:solidFill>
                  <a:schemeClr val="bg1"/>
                </a:solidFill>
              </a:rPr>
              <a:t>9. Возможность узнать адрес прямо на сайте.</a:t>
            </a:r>
          </a:p>
          <a:p>
            <a:r>
              <a:rPr lang="ru-RU" sz="1700" dirty="0">
                <a:solidFill>
                  <a:schemeClr val="bg1"/>
                </a:solidFill>
              </a:rPr>
              <a:t>10. Возможность узнать о клинике.</a:t>
            </a:r>
          </a:p>
        </p:txBody>
      </p:sp>
    </p:spTree>
    <p:extLst>
      <p:ext uri="{BB962C8B-B14F-4D97-AF65-F5344CB8AC3E}">
        <p14:creationId xmlns:p14="http://schemas.microsoft.com/office/powerpoint/2010/main" val="3948919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612</TotalTime>
  <Words>1167</Words>
  <Application>Microsoft Office PowerPoint</Application>
  <PresentationFormat>Широкоэкранный</PresentationFormat>
  <Paragraphs>87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Century Gothic (Заголовки)</vt:lpstr>
      <vt:lpstr>Times New Roman</vt:lpstr>
      <vt:lpstr>Wingdings 3</vt:lpstr>
      <vt:lpstr>Совет директоров</vt:lpstr>
      <vt:lpstr>Курсовая работа по дисциплине «Дизайн и юзабилити интерфейсов пользователей»  по теме «Разработка пользовательских интерфейсов сайта ветеринарной клиники» </vt:lpstr>
      <vt:lpstr>Предметная область</vt:lpstr>
      <vt:lpstr>Обзоры аналогов и сделанные выводы</vt:lpstr>
      <vt:lpstr>Главная страница сайта «vetmed.by»</vt:lpstr>
      <vt:lpstr>Главная страница сайта «green-vet-line.by»</vt:lpstr>
      <vt:lpstr>Главная страница сайта «zoohelp.by»</vt:lpstr>
      <vt:lpstr>Цели и задачи проекта</vt:lpstr>
      <vt:lpstr>Целевая аудитория</vt:lpstr>
      <vt:lpstr>Потребности пользователей и возможности, которые были предусмотрены в проекте</vt:lpstr>
      <vt:lpstr>Информационная структура сайта</vt:lpstr>
      <vt:lpstr>Тестирование структурной схемы и ее результат</vt:lpstr>
      <vt:lpstr>Прототипы интерфейса</vt:lpstr>
      <vt:lpstr>Главная, страница «запись на прием», выбор врача </vt:lpstr>
      <vt:lpstr>Страница «запись на прием», выбор услуги, даты и времени</vt:lpstr>
      <vt:lpstr>Диалоговое окно онлайн – консультации и как оно выглядит на главной странице</vt:lpstr>
      <vt:lpstr>Тестирование прототипов</vt:lpstr>
      <vt:lpstr>Результат и доработка по замечаниям</vt:lpstr>
      <vt:lpstr>Разработка дизайна проекта</vt:lpstr>
      <vt:lpstr>Цветовая схема и шрифт</vt:lpstr>
      <vt:lpstr>Дизайн страниц</vt:lpstr>
      <vt:lpstr>Услуги и Врачи</vt:lpstr>
      <vt:lpstr>Онлайн помощник и страница с выбором услуги </vt:lpstr>
      <vt:lpstr>Страницы с выбором даты и времени</vt:lpstr>
      <vt:lpstr>Страницы с выбором врача и окончательным уточнением данный</vt:lpstr>
      <vt:lpstr>Тестирование</vt:lpstr>
      <vt:lpstr>Результаты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дисциплине «Дизайн и юзабилити интерфейсов пользователей»  по теме «Разработка пользовательских интерфейсов сайта ветеринарной клиники»</dc:title>
  <dc:creator>Виктория Бобр</dc:creator>
  <cp:lastModifiedBy>Виктория Бобр</cp:lastModifiedBy>
  <cp:revision>26</cp:revision>
  <dcterms:created xsi:type="dcterms:W3CDTF">2021-12-20T17:43:40Z</dcterms:created>
  <dcterms:modified xsi:type="dcterms:W3CDTF">2021-12-21T12:35:07Z</dcterms:modified>
</cp:coreProperties>
</file>